
<file path=[Content_Types].xml><?xml version="1.0" encoding="utf-8"?>
<Types xmlns="http://schemas.openxmlformats.org/package/2006/content-types">
  <Default Extension="rels" ContentType="application/vnd.openxmlformats-package.relationships+xml"/>
  <Default Extension="png" ContentType="image/png"/>
  <Default Extension="xml" ContentType="application/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2.xml" ContentType="application/vnd.openxmlformats-officedocument.presentationml.slide+xml"/>
  <Override PartName="/ppt/slides/slide26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9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30.xml" ContentType="application/vnd.openxmlformats-officedocument.presentationml.slide+xml"/>
  <Override PartName="/ppt/slides/slide8.xml" ContentType="application/vnd.openxmlformats-officedocument.presentationml.slide+xml"/>
  <Override PartName="/ppt/slides/slide27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mc:PreserveAttributes="mv:*" mc:Ignorable="mv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6858000" cx="9144000"/>
  <p:notesSz cy="9144000" cx="6858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Target="slides/slide33.xml" Type="http://schemas.openxmlformats.org/officeDocument/2006/relationships/slide" Id="rId38"/><Relationship Target="slides/slide32.xml" Type="http://schemas.openxmlformats.org/officeDocument/2006/relationships/slide" Id="rId37"/><Relationship Target="slides/slide14.xml" Type="http://schemas.openxmlformats.org/officeDocument/2006/relationships/slide" Id="rId19"/><Relationship Target="slides/slide31.xml" Type="http://schemas.openxmlformats.org/officeDocument/2006/relationships/slide" Id="rId36"/><Relationship Target="slides/slide13.xml" Type="http://schemas.openxmlformats.org/officeDocument/2006/relationships/slide" Id="rId18"/><Relationship Target="slides/slide12.xml" Type="http://schemas.openxmlformats.org/officeDocument/2006/relationships/slide" Id="rId17"/><Relationship Target="slides/slide11.xml" Type="http://schemas.openxmlformats.org/officeDocument/2006/relationships/slide" Id="rId16"/><Relationship Target="slides/slide10.xml" Type="http://schemas.openxmlformats.org/officeDocument/2006/relationships/slide" Id="rId15"/><Relationship Target="slides/slide9.xml" Type="http://schemas.openxmlformats.org/officeDocument/2006/relationships/slide" Id="rId14"/><Relationship Target="slides/slide25.xml" Type="http://schemas.openxmlformats.org/officeDocument/2006/relationships/slide" Id="rId30"/><Relationship Target="slides/slide7.xml" Type="http://schemas.openxmlformats.org/officeDocument/2006/relationships/slide" Id="rId12"/><Relationship Target="slides/slide26.xml" Type="http://schemas.openxmlformats.org/officeDocument/2006/relationships/slide" Id="rId31"/><Relationship Target="slides/slide8.xml" Type="http://schemas.openxmlformats.org/officeDocument/2006/relationships/slide" Id="rId13"/><Relationship Target="slides/slide5.xml" Type="http://schemas.openxmlformats.org/officeDocument/2006/relationships/slide" Id="rId10"/><Relationship Target="slides/slide6.xml" Type="http://schemas.openxmlformats.org/officeDocument/2006/relationships/slide" Id="rId11"/><Relationship Target="slides/slide29.xml" Type="http://schemas.openxmlformats.org/officeDocument/2006/relationships/slide" Id="rId34"/><Relationship Target="slides/slide30.xml" Type="http://schemas.openxmlformats.org/officeDocument/2006/relationships/slide" Id="rId35"/><Relationship Target="slides/slide27.xml" Type="http://schemas.openxmlformats.org/officeDocument/2006/relationships/slide" Id="rId32"/><Relationship Target="slides/slide28.xml" Type="http://schemas.openxmlformats.org/officeDocument/2006/relationships/slide" Id="rId33"/><Relationship Target="slides/slide24.xml" Type="http://schemas.openxmlformats.org/officeDocument/2006/relationships/slide" Id="rId29"/><Relationship Target="slides/slide21.xml" Type="http://schemas.openxmlformats.org/officeDocument/2006/relationships/slide" Id="rId26"/><Relationship Target="slides/slide20.xml" Type="http://schemas.openxmlformats.org/officeDocument/2006/relationships/slide" Id="rId25"/><Relationship Target="slides/slide23.xml" Type="http://schemas.openxmlformats.org/officeDocument/2006/relationships/slide" Id="rId28"/><Relationship Target="slides/slide22.xml" Type="http://schemas.openxmlformats.org/officeDocument/2006/relationships/slide" Id="rId27"/><Relationship Target="presProps.xml" Type="http://schemas.openxmlformats.org/officeDocument/2006/relationships/presProps" Id="rId2"/><Relationship Target="slides/slide16.xml" Type="http://schemas.openxmlformats.org/officeDocument/2006/relationships/slide" Id="rId21"/><Relationship Target="theme/theme2.xml" Type="http://schemas.openxmlformats.org/officeDocument/2006/relationships/theme" Id="rId1"/><Relationship Target="slides/slide17.xml" Type="http://schemas.openxmlformats.org/officeDocument/2006/relationships/slide" Id="rId22"/><Relationship Target="slideMasters/slideMaster1.xml" Type="http://schemas.openxmlformats.org/officeDocument/2006/relationships/slideMaster" Id="rId4"/><Relationship Target="slides/slide18.xml" Type="http://schemas.openxmlformats.org/officeDocument/2006/relationships/slide" Id="rId23"/><Relationship Target="tableStyles.xml" Type="http://schemas.openxmlformats.org/officeDocument/2006/relationships/tableStyles" Id="rId3"/><Relationship Target="slides/slide19.xml" Type="http://schemas.openxmlformats.org/officeDocument/2006/relationships/slide" Id="rId24"/><Relationship Target="slides/slide15.xml" Type="http://schemas.openxmlformats.org/officeDocument/2006/relationships/slide" Id="rId20"/><Relationship Target="slides/slide4.xml" Type="http://schemas.openxmlformats.org/officeDocument/2006/relationships/slide" Id="rId9"/><Relationship Target="slides/slide1.xml" Type="http://schemas.openxmlformats.org/officeDocument/2006/relationships/slide" Id="rId6"/><Relationship Target="notesMasters/notesMaster1.xml" Type="http://schemas.openxmlformats.org/officeDocument/2006/relationships/notesMaster" Id="rId5"/><Relationship Target="slides/slide3.xml" Type="http://schemas.openxmlformats.org/officeDocument/2006/relationships/slide" Id="rId8"/><Relationship Target="slides/slide2.xml" Type="http://schemas.openxmlformats.org/officeDocument/2006/relationships/slide" Id="rId7"/></Relationships>
</file>

<file path=ppt/notesMasters/_rels/notesMaster1.xml.rels><?xml version="1.0" encoding="UTF-8" standalone="yes"?><Relationships xmlns="http://schemas.openxmlformats.org/package/2006/relationships"><Relationship Target="../theme/theme1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y="685800" x="1143225"/>
            <a:ext cy="3429000" cx="4572225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7" name="Shape 2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" name="Shape 28"/>
          <p:cNvSpPr/>
          <p:nvPr>
            <p:ph idx="2" type="sldImg"/>
          </p:nvPr>
        </p:nvSpPr>
        <p:spPr>
          <a:xfrm>
            <a:off y="685800" x="1143225"/>
            <a:ext cy="3429000" cx="4572225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6" name="Shape 7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1" name="Shape 8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6" name="Shape 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lang="en"/>
              <a:t>is this really the internet?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1" name="Shape 9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no... we need to find this out.  what are people really interested in and clicking on - understand "viral" and content</a:t>
            </a:r>
          </a:p>
          <a:p>
            <a:pPr>
              <a:buNone/>
            </a:pPr>
            <a:r>
              <a:rPr lang="en"/>
              <a:t>1. surface content, 2. understand your audience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3" name="Shape 10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lang="en"/>
              <a:t>scrape the urls that people are clicking on, send them off to salience and use the results to make bitly a better place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6" name="Shape 1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scrape the urls that people are clicking on, send them off to salience and use the results to make bitly a better place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0" name="Shape 1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scrape the urls that people are clicking on, send them off to salience and use the results to make bitly a better place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5" name="Shape 1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scrape the urls that people are clicking on, send them off to salience and use the results to make bitly a better place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51" name="Shape 1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domain problem, because if you don't know what agriculture is, how are you going to define it?</a:t>
            </a:r>
          </a:p>
          <a:p>
            <a:pPr rtl="0" lvl="0">
              <a:buNone/>
            </a:pPr>
            <a:r>
              <a:rPr lang="en"/>
              <a:t>also, wtf is the internet?!?!</a:t>
            </a:r>
          </a:p>
          <a:p>
            <a:pPr>
              <a:buNone/>
            </a:pPr>
            <a:r>
              <a:rPr lang="en"/>
              <a:t>working hard at this problem now (not just to align with advertisers)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58" name="Shape 15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github, depending on third parties is hard, not good if you want to be self sufficient and own your own problems (availability and reliability)</a:t>
            </a:r>
          </a:p>
          <a:p>
            <a:pPr rtl="0" lvl="0">
              <a:buNone/>
            </a:pPr>
            <a:r>
              <a:rPr lang="en"/>
              <a:t>bitly way: we want it to do one thing and one thing well</a:t>
            </a:r>
          </a:p>
          <a:p>
            <a:pPr rtl="0" lvl="0">
              <a:buNone/>
            </a:pPr>
            <a:r>
              <a:rPr lang="en"/>
              <a:t>It also gives us the ability to have well instrumented metrics, monitoring, and easy troubleshooting of our full stack</a:t>
            </a:r>
          </a:p>
          <a:p>
            <a:r>
              <a:t/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3" name="Shape 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" name="Shape 3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63" name="Shape 1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68" name="Shape 16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74" name="Shape 1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lvl="0">
              <a:buClr>
                <a:srgbClr val="000000"/>
              </a:buClr>
              <a:buSzPct val="100000"/>
              <a:buFont typeface="Arial"/>
              <a:buNone/>
            </a:pPr>
            <a:r>
              <a:rPr lang="en"/>
              <a:t>query bitly urls from the last 2 days (definitely doesn't look like google)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80" name="Shape 18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discover content getting unprecedented amounts of attention</a:t>
            </a:r>
          </a:p>
          <a:p>
            <a:pPr rtl="0" lvl="0">
              <a:buNone/>
            </a:pPr>
            <a:r>
              <a:rPr lang="en"/>
              <a:t>not just relevant but unexpected</a:t>
            </a:r>
          </a:p>
          <a:p>
            <a:pPr rtl="0" lvl="0">
              <a:buNone/>
            </a:pPr>
            <a:r>
              <a:rPr lang="en"/>
              <a:t>trending stories</a:t>
            </a:r>
          </a:p>
          <a:p>
            <a:pPr>
              <a:buNone/>
            </a:pPr>
            <a:r>
              <a:rPr lang="en"/>
              <a:t>bursting content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85" name="Shape 18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so maybe the internet IS ruled by cats (never mind the research)</a:t>
            </a:r>
          </a:p>
          <a:p>
            <a:pPr>
              <a:buNone/>
            </a:pPr>
            <a:r>
              <a:rPr lang="en"/>
              <a:t>search solely by topic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0" name="Shape 1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lang="en"/>
              <a:t>audience analysis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7" name="Shape 1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audience analysis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06" name="Shape 20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7" name="Shape 20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well, maybe just part of it</a:t>
            </a:r>
          </a:p>
          <a:p>
            <a:pPr rtl="0" lvl="0">
              <a:buNone/>
            </a:pPr>
            <a:r>
              <a:rPr lang="en"/>
              <a:t>but bitly is on EVERY social network AND more</a:t>
            </a:r>
          </a:p>
          <a:p>
            <a:pPr rtl="0" lvl="0">
              <a:buNone/>
            </a:pPr>
            <a:r>
              <a:rPr lang="en"/>
              <a:t>IM, email, anything people want to track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11" name="Shape 21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simple example - track topics a group of users is looking at </a:t>
            </a:r>
          </a:p>
          <a:p>
            <a:pPr rtl="0" lvl="0">
              <a:buNone/>
            </a:pPr>
            <a:r>
              <a:rPr lang="en"/>
              <a:t>october 2012 - hurricane sandy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16" name="Shape 2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7" name="Shape 21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lang="en"/>
              <a:t>pretty sure it happened exactly like this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8" name="Shape 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" name="Shape 3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lang="en"/>
              <a:t>we shorten links - can be anywhere on the internet: IM, emails, social networks, any page really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21" name="Shape 22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2" name="Shape 22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psychographics not demographics</a:t>
            </a:r>
          </a:p>
          <a:p>
            <a:pPr rtl="0" lvl="0">
              <a:buNone/>
            </a:pPr>
            <a:r>
              <a:rPr lang="en"/>
              <a:t>comparing yourself versus other people</a:t>
            </a:r>
          </a:p>
          <a:p>
            <a:pPr>
              <a:buNone/>
            </a:pPr>
            <a:r>
              <a:rPr lang="en"/>
              <a:t>the click matters - a vote for something not links between pages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26" name="Shape 2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analyze people based on interests (find your bitly soul mate or anti-soul mate if thats what you are into)</a:t>
            </a:r>
          </a:p>
          <a:p>
            <a:pPr rtl="0" lvl="0">
              <a:buNone/>
            </a:pPr>
            <a:r>
              <a:rPr lang="en"/>
              <a:t>connect phrases to topics -&gt; phrases associated with multiple topics (disambiguating context)</a:t>
            </a:r>
          </a:p>
          <a:p>
            <a:r>
              <a:t/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31" name="Shape 23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2" name="Shape 23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gives data more meaning</a:t>
            </a:r>
          </a:p>
          <a:p>
            <a:pPr>
              <a:buNone/>
            </a:pPr>
            <a:r>
              <a:rPr lang="en"/>
              <a:t>easy to use (taxonomy, scaling, in dev's control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37" name="Shape 23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3" name="Shape 4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4" name="Shape 4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have a lot of data</a:t>
            </a:r>
          </a:p>
          <a:p>
            <a:r>
              <a:t/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8" name="Shape 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9" name="Shape 4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Clr>
                <a:srgbClr val="000000"/>
              </a:buClr>
              <a:buSzPct val="100000"/>
              <a:buFont typeface="Arial"/>
              <a:buNone/>
            </a:pPr>
            <a:r>
              <a:rPr lang="en"/>
              <a:t>stream data - 4 TB / month</a:t>
            </a:r>
          </a:p>
          <a:p>
            <a:pPr rtl="0" lvl="0">
              <a:buNone/>
            </a:pPr>
            <a:r>
              <a:rPr lang="en"/>
              <a:t>hadoop - 300 TB raw -&gt; 500 by EOY</a:t>
            </a:r>
          </a:p>
          <a:p>
            <a:pPr lvl="0">
              <a:buClr>
                <a:srgbClr val="000000"/>
              </a:buClr>
              <a:buSzPct val="100000"/>
              <a:buFont typeface="Arial"/>
              <a:buNone/>
            </a:pPr>
            <a:r>
              <a:rPr lang="en"/>
              <a:t>Data!  but what do we do with it?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3" name="Shape 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4" name="Shape 5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lang="en"/>
              <a:t>human filter - ovi classification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8" name="Shape 5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4" name="Shape 6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1" name="Shape 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matchingName="title" type="title">
  <p:cSld name="title">
    <p:spTree>
      <p:nvGrpSpPr>
        <p:cNvPr id="7" name="Shape 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" name="Shape 8"/>
          <p:cNvSpPr txBox="1"/>
          <p:nvPr>
            <p:ph type="ctrTitle"/>
          </p:nvPr>
        </p:nvSpPr>
        <p:spPr>
          <a:xfrm>
            <a:off y="2111123" x="685800"/>
            <a:ext cy="1546474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indent="3048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 indent="3048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 indent="3048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 indent="3048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 indent="3048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 indent="3048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 indent="3048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 indent="3048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 indent="3048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4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" type="subTitle"/>
          </p:nvPr>
        </p:nvSpPr>
        <p:spPr>
          <a:xfrm>
            <a:off y="3786737" x="685800"/>
            <a:ext cy="1046317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 indent="19050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 indent="19050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 indent="19050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 indent="19050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 indent="19050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 indent="19050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 indent="19050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 indent="19050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 indent="19050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trike="noStrike" u="none" b="0" cap="none" baseline="0" sz="30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matchingName="tx" type="tx">
  <p:cSld name="tx">
    <p:spTree>
      <p:nvGrpSpPr>
        <p:cNvPr id="10" name="Shape 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" name="Shape 1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y="1600200" x="457200"/>
            <a:ext cy="4967574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defRPr/>
            </a:lvl1pPr>
            <a:lvl2pPr rtl="0" indent="-285750" marL="742950">
              <a:defRPr/>
            </a:lvl2pPr>
            <a:lvl3pPr rtl="0" indent="-228600" marL="1143000">
              <a:defRPr/>
            </a:lvl3pPr>
            <a:lvl4pPr rtl="0" indent="-228600" marL="160020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matchingName="twoColTx" type="twoColTx">
  <p:cSld name="twoColTx">
    <p:spTree>
      <p:nvGrpSpPr>
        <p:cNvPr id="13" name="Shape 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y="1600200" x="457200"/>
            <a:ext cy="4967574" cx="3994525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/>
        </p:txBody>
      </p:sp>
      <p:sp>
        <p:nvSpPr>
          <p:cNvPr id="16" name="Shape 16"/>
          <p:cNvSpPr txBox="1"/>
          <p:nvPr>
            <p:ph idx="2" type="body"/>
          </p:nvPr>
        </p:nvSpPr>
        <p:spPr>
          <a:xfrm>
            <a:off y="1600200" x="4692273"/>
            <a:ext cy="4967574" cx="3994525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matchingName="titleOnly" type="titleOnly">
  <p:cSld name="titleOnly">
    <p:spTree>
      <p:nvGrpSpPr>
        <p:cNvPr id="17" name="Shape 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matchingName="CAPTION_ONLY">
  <p:cSld name="CAPTION_ONLY">
    <p:spTree>
      <p:nvGrpSpPr>
        <p:cNvPr id="19" name="Shape 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" name="Shape 20"/>
          <p:cNvSpPr txBox="1"/>
          <p:nvPr>
            <p:ph idx="1" type="body"/>
          </p:nvPr>
        </p:nvSpPr>
        <p:spPr>
          <a:xfrm>
            <a:off y="5875078" x="457200"/>
            <a:ext cy="692693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 indent="-285750" marL="28575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1pPr>
            <a:lvl2pPr algn="ctr" rtl="0" indent="-285750" marL="28575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algn="ctr" rtl="0" indent="-285750" marL="28575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algn="ctr" rtl="0" indent="-285750" marL="28575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4pPr>
            <a:lvl5pPr algn="ctr" rtl="0" indent="-285750" marL="28575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algn="ctr" rtl="0" indent="-285750" marL="28575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algn="ctr" rtl="0" indent="-285750" marL="28575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7pPr>
            <a:lvl8pPr algn="ctr" rtl="0" indent="-285750" marL="28575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algn="ctr" rtl="0" indent="-285750" marL="28575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matchingName="blank" type="blank">
  <p:cSld name="blank">
    <p:spTree>
      <p:nvGrpSpPr>
        <p:cNvPr id="21" name="Shape 21"/>
        <p:cNvGrpSpPr/>
        <p:nvPr/>
      </p:nvGrpSpPr>
      <p:grpSpPr>
        <a:xfrm>
          <a:off y="0" x="0"/>
          <a:ext cy="0" cx="0"/>
          <a:chOff y="0" x="0"/>
          <a:chExt cy="0" cx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slideLayouts/slideLayout2.xml" Type="http://schemas.openxmlformats.org/officeDocument/2006/relationships/slideLayout" Id="rId2"/><Relationship Target="../slideLayouts/slideLayout1.xml" Type="http://schemas.openxmlformats.org/officeDocument/2006/relationships/slideLayout" Id="rId1"/><Relationship Target="../slideLayouts/slideLayout4.xml" Type="http://schemas.openxmlformats.org/officeDocument/2006/relationships/slideLayout" Id="rId4"/><Relationship Target="../slideLayouts/slideLayout3.xml" Type="http://schemas.openxmlformats.org/officeDocument/2006/relationships/slideLayout" Id="rId3"/><Relationship Target="../slideLayouts/slideLayout6.xml" Type="http://schemas.openxmlformats.org/officeDocument/2006/relationships/slideLayout" Id="rId6"/><Relationship Target="../slideLayouts/slideLayout5.xml" Type="http://schemas.openxmlformats.org/officeDocument/2006/relationships/slideLayout" Id="rId5"/><Relationship Target="../theme/theme3.xml" Type="http://schemas.openxmlformats.org/officeDocument/2006/relationships/theme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indent="2286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 indent="2286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 indent="2286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 indent="2286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 indent="2286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 indent="2286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 indent="2286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 indent="2286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 indent="228600" mar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trike="noStrike" u="none" b="1" cap="none" baseline="0" sz="36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y="1600200" x="457200"/>
            <a:ext cy="4967574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-342900" marL="342900">
              <a:spcBef>
                <a:spcPts val="600"/>
              </a:spcBef>
              <a:buClr>
                <a:schemeClr val="dk1"/>
              </a:buClr>
              <a:buSzPct val="166666"/>
              <a:buFont typeface="Arial"/>
              <a:buChar char="•"/>
              <a:defRPr strike="noStrike" u="none" b="0" cap="none" baseline="0" sz="3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 indent="-285750" marL="74295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trike="noStrike" u="none" b="0" cap="none" baseline="0" sz="24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 indent="-228600" marL="114300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trike="noStrike" u="none" b="0" cap="none" baseline="0" sz="24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 indent="-228600" marL="160020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 indent="-228600" marL="205740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 indent="-228600" marL="251460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 indent="-228600" marL="297180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 indent="-228600" marL="342900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 indent="-228600" marL="388620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06.png" Type="http://schemas.openxmlformats.org/officeDocument/2006/relationships/image" Id="rId3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22.png" Type="http://schemas.openxmlformats.org/officeDocument/2006/relationships/image" Id="rId3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03.png" Type="http://schemas.openxmlformats.org/officeDocument/2006/relationships/image" Id="rId3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09.png" Type="http://schemas.openxmlformats.org/officeDocument/2006/relationships/image" Id="rId3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07.png" Type="http://schemas.openxmlformats.org/officeDocument/2006/relationships/image" Id="rId3"/></Relationships>
</file>

<file path=ppt/slides/_rels/slide14.xml.rels><?xml version="1.0" encoding="UTF-8" standalone="yes"?><Relationships xmlns="http://schemas.openxmlformats.org/package/2006/relationships"><Relationship Target="../notesSlides/notesSlide14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10.png" Type="http://schemas.openxmlformats.org/officeDocument/2006/relationships/image" Id="rId4"/><Relationship Target="../media/image04.png" Type="http://schemas.openxmlformats.org/officeDocument/2006/relationships/image" Id="rId3"/><Relationship Target="../media/image08.png" Type="http://schemas.openxmlformats.org/officeDocument/2006/relationships/image" Id="rId5"/></Relationships>
</file>

<file path=ppt/slides/_rels/slide15.xml.rels><?xml version="1.0" encoding="UTF-8" standalone="yes"?><Relationships xmlns="http://schemas.openxmlformats.org/package/2006/relationships"><Relationship Target="../notesSlides/notesSlide15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10.png" Type="http://schemas.openxmlformats.org/officeDocument/2006/relationships/image" Id="rId4"/><Relationship Target="../media/image04.png" Type="http://schemas.openxmlformats.org/officeDocument/2006/relationships/image" Id="rId3"/><Relationship Target="../media/image08.png" Type="http://schemas.openxmlformats.org/officeDocument/2006/relationships/image" Id="rId5"/></Relationships>
</file>

<file path=ppt/slides/_rels/slide16.xml.rels><?xml version="1.0" encoding="UTF-8" standalone="yes"?><Relationships xmlns="http://schemas.openxmlformats.org/package/2006/relationships"><Relationship Target="../notesSlides/notesSlide16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10.png" Type="http://schemas.openxmlformats.org/officeDocument/2006/relationships/image" Id="rId4"/><Relationship Target="../media/image04.png" Type="http://schemas.openxmlformats.org/officeDocument/2006/relationships/image" Id="rId3"/><Relationship Target="../media/image08.png" Type="http://schemas.openxmlformats.org/officeDocument/2006/relationships/image" Id="rId5"/></Relationships>
</file>

<file path=ppt/slides/_rels/slide17.xml.rels><?xml version="1.0" encoding="UTF-8" standalone="yes"?><Relationships xmlns="http://schemas.openxmlformats.org/package/2006/relationships"><Relationship Target="../notesSlides/notesSlide17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10.png" Type="http://schemas.openxmlformats.org/officeDocument/2006/relationships/image" Id="rId4"/><Relationship Target="../media/image04.png" Type="http://schemas.openxmlformats.org/officeDocument/2006/relationships/image" Id="rId3"/><Relationship Target="../media/image08.png" Type="http://schemas.openxmlformats.org/officeDocument/2006/relationships/image" Id="rId5"/></Relationships>
</file>

<file path=ppt/slides/_rels/slide18.xml.rels><?xml version="1.0" encoding="UTF-8" standalone="yes"?><Relationships xmlns="http://schemas.openxmlformats.org/package/2006/relationships"><Relationship Target="../notesSlides/notesSlide18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9.xml.rels><?xml version="1.0" encoding="UTF-8" standalone="yes"?><Relationships xmlns="http://schemas.openxmlformats.org/package/2006/relationships"><Relationship Target="../notesSlides/notesSlide1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3.png" Type="http://schemas.openxmlformats.org/officeDocument/2006/relationships/image" Id="rId3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20.xml.rels><?xml version="1.0" encoding="UTF-8" standalone="yes"?><Relationships xmlns="http://schemas.openxmlformats.org/package/2006/relationships"><Relationship Target="../notesSlides/notesSlide20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19.png" Type="http://schemas.openxmlformats.org/officeDocument/2006/relationships/image" Id="rId3"/></Relationships>
</file>

<file path=ppt/slides/_rels/slide21.xml.rels><?xml version="1.0" encoding="UTF-8" standalone="yes"?><Relationships xmlns="http://schemas.openxmlformats.org/package/2006/relationships"><Relationship Target="../notesSlides/notesSlide21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14.png" Type="http://schemas.openxmlformats.org/officeDocument/2006/relationships/image" Id="rId3"/></Relationships>
</file>

<file path=ppt/slides/_rels/slide22.xml.rels><?xml version="1.0" encoding="UTF-8" standalone="yes"?><Relationships xmlns="http://schemas.openxmlformats.org/package/2006/relationships"><Relationship Target="../notesSlides/notesSlide2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7.png" Type="http://schemas.openxmlformats.org/officeDocument/2006/relationships/image" Id="rId3"/></Relationships>
</file>

<file path=ppt/slides/_rels/slide23.xml.rels><?xml version="1.0" encoding="UTF-8" standalone="yes"?><Relationships xmlns="http://schemas.openxmlformats.org/package/2006/relationships"><Relationship Target="../notesSlides/notesSlide2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8.png" Type="http://schemas.openxmlformats.org/officeDocument/2006/relationships/image" Id="rId3"/></Relationships>
</file>

<file path=ppt/slides/_rels/slide24.xml.rels><?xml version="1.0" encoding="UTF-8" standalone="yes"?><Relationships xmlns="http://schemas.openxmlformats.org/package/2006/relationships"><Relationship Target="../notesSlides/notesSlide24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16.png" Type="http://schemas.openxmlformats.org/officeDocument/2006/relationships/image" Id="rId3"/></Relationships>
</file>

<file path=ppt/slides/_rels/slide25.xml.rels><?xml version="1.0" encoding="UTF-8" standalone="yes"?><Relationships xmlns="http://schemas.openxmlformats.org/package/2006/relationships"><Relationship Target="../notesSlides/notesSlide25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20.png" Type="http://schemas.openxmlformats.org/officeDocument/2006/relationships/image" Id="rId3"/></Relationships>
</file>

<file path=ppt/slides/_rels/slide26.xml.rels><?xml version="1.0" encoding="UTF-8" standalone="yes"?><Relationships xmlns="http://schemas.openxmlformats.org/package/2006/relationships"><Relationship Target="../notesSlides/notesSlide26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20.png" Type="http://schemas.openxmlformats.org/officeDocument/2006/relationships/image" Id="rId3"/></Relationships>
</file>

<file path=ppt/slides/_rels/slide27.xml.rels><?xml version="1.0" encoding="UTF-8" standalone="yes"?><Relationships xmlns="http://schemas.openxmlformats.org/package/2006/relationships"><Relationship Target="../notesSlides/notesSlide27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20.png" Type="http://schemas.openxmlformats.org/officeDocument/2006/relationships/image" Id="rId3"/></Relationships>
</file>

<file path=ppt/slides/_rels/slide28.xml.rels><?xml version="1.0" encoding="UTF-8" standalone="yes"?><Relationships xmlns="http://schemas.openxmlformats.org/package/2006/relationships"><Relationship Target="../notesSlides/notesSlide28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23.png" Type="http://schemas.openxmlformats.org/officeDocument/2006/relationships/image" Id="rId3"/></Relationships>
</file>

<file path=ppt/slides/_rels/slide29.xml.rels><?xml version="1.0" encoding="UTF-8" standalone="yes"?><Relationships xmlns="http://schemas.openxmlformats.org/package/2006/relationships"><Relationship Target="../notesSlides/notesSlide29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25.png" Type="http://schemas.openxmlformats.org/officeDocument/2006/relationships/image" Id="rId3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05.png" Type="http://schemas.openxmlformats.org/officeDocument/2006/relationships/image" Id="rId3"/></Relationships>
</file>

<file path=ppt/slides/_rels/slide30.xml.rels><?xml version="1.0" encoding="UTF-8" standalone="yes"?><Relationships xmlns="http://schemas.openxmlformats.org/package/2006/relationships"><Relationship Target="../notesSlides/notesSlide30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21.png" Type="http://schemas.openxmlformats.org/officeDocument/2006/relationships/image" Id="rId3"/></Relationships>
</file>

<file path=ppt/slides/_rels/slide31.xml.rels><?xml version="1.0" encoding="UTF-8" standalone="yes"?><Relationships xmlns="http://schemas.openxmlformats.org/package/2006/relationships"><Relationship Target="../notesSlides/notesSlide31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24.png" Type="http://schemas.openxmlformats.org/officeDocument/2006/relationships/image" Id="rId3"/></Relationships>
</file>

<file path=ppt/slides/_rels/slide32.xml.rels><?xml version="1.0" encoding="UTF-8" standalone="yes"?><Relationships xmlns="http://schemas.openxmlformats.org/package/2006/relationships"><Relationship Target="../notesSlides/notesSlide3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7.png" Type="http://schemas.openxmlformats.org/officeDocument/2006/relationships/image" Id="rId3"/></Relationships>
</file>

<file path=ppt/slides/_rels/slide33.xml.rels><?xml version="1.0" encoding="UTF-8" standalone="yes"?><Relationships xmlns="http://schemas.openxmlformats.org/package/2006/relationships"><Relationship Target="../notesSlides/notesSlide33.xml" Type="http://schemas.openxmlformats.org/officeDocument/2006/relationships/notesSlide" Id="rId2"/><Relationship Target="../slideLayouts/slideLayout4.xml" Type="http://schemas.openxmlformats.org/officeDocument/2006/relationships/slideLayout" Id="rId1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26.png" Type="http://schemas.openxmlformats.org/officeDocument/2006/relationships/image" Id="rId3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11.png" Type="http://schemas.openxmlformats.org/officeDocument/2006/relationships/image" Id="rId3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12.png" Type="http://schemas.openxmlformats.org/officeDocument/2006/relationships/image" Id="rId3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15.png" Type="http://schemas.openxmlformats.org/officeDocument/2006/relationships/image" Id="rId3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1.png" Type="http://schemas.openxmlformats.org/officeDocument/2006/relationships/image" Id="rId4"/><Relationship Target="../media/image00.png" Type="http://schemas.openxmlformats.org/officeDocument/2006/relationships/image" Id="rId3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02.png" Type="http://schemas.openxmlformats.org/officeDocument/2006/relationships/image" Id="rId3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" name="Shape 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" name="Shape 23"/>
          <p:cNvSpPr txBox="1"/>
          <p:nvPr>
            <p:ph type="ctrTitle"/>
          </p:nvPr>
        </p:nvSpPr>
        <p:spPr>
          <a:xfrm>
            <a:off y="1501523" x="685800"/>
            <a:ext cy="1546500" cx="7772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Understanding Social Behavior at Scale</a:t>
            </a:r>
          </a:p>
        </p:txBody>
      </p:sp>
      <p:sp>
        <p:nvSpPr>
          <p:cNvPr id="24" name="Shape 24"/>
          <p:cNvSpPr txBox="1"/>
          <p:nvPr>
            <p:ph idx="1" type="subTitle"/>
          </p:nvPr>
        </p:nvSpPr>
        <p:spPr>
          <a:xfrm>
            <a:off y="3969862" x="-1167975"/>
            <a:ext cy="1046400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2400" lang="en">
                <a:latin typeface="Times New Roman"/>
                <a:ea typeface="Times New Roman"/>
                <a:cs typeface="Times New Roman"/>
                <a:sym typeface="Times New Roman"/>
              </a:rPr>
              <a:t>Anna Smith</a:t>
            </a:r>
          </a:p>
          <a:p>
            <a:pPr rtl="0" lvl="0">
              <a:buNone/>
            </a:pPr>
            <a:r>
              <a:rPr sz="2400" lang="en">
                <a:latin typeface="Times New Roman"/>
                <a:ea typeface="Times New Roman"/>
                <a:cs typeface="Times New Roman"/>
                <a:sym typeface="Times New Roman"/>
              </a:rPr>
              <a:t>9 May 2013</a:t>
            </a:r>
          </a:p>
          <a:p>
            <a:r>
              <a:t/>
            </a:r>
          </a:p>
          <a:p>
            <a:pPr rtl="0" lvl="0">
              <a:buNone/>
            </a:pPr>
            <a:r>
              <a:rPr sz="2400" lang="en">
                <a:latin typeface="Times New Roman"/>
                <a:ea typeface="Times New Roman"/>
                <a:cs typeface="Times New Roman"/>
                <a:sym typeface="Times New Roman"/>
              </a:rPr>
              <a:t>anna@bit.ly</a:t>
            </a:r>
          </a:p>
          <a:p>
            <a:pPr rtl="0" lvl="0">
              <a:buNone/>
            </a:pPr>
            <a:r>
              <a:rPr sz="2400" lang="en">
                <a:latin typeface="Times New Roman"/>
                <a:ea typeface="Times New Roman"/>
                <a:cs typeface="Times New Roman"/>
                <a:sym typeface="Times New Roman"/>
              </a:rPr>
              <a:t>@OMGannaks</a:t>
            </a:r>
          </a:p>
        </p:txBody>
      </p:sp>
      <p:sp>
        <p:nvSpPr>
          <p:cNvPr id="25" name="Shape 25"/>
          <p:cNvSpPr txBox="1"/>
          <p:nvPr/>
        </p:nvSpPr>
        <p:spPr>
          <a:xfrm>
            <a:off y="152400" x="152400"/>
            <a:ext cy="3000000" cx="30000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buNone/>
            </a:pPr>
            <a:r>
              <a:rPr lang="en"/>
              <a:t> </a:t>
            </a:r>
          </a:p>
        </p:txBody>
      </p:sp>
      <p:sp>
        <p:nvSpPr>
          <p:cNvPr id="26" name="Shape 26"/>
          <p:cNvSpPr/>
          <p:nvPr/>
        </p:nvSpPr>
        <p:spPr>
          <a:xfrm>
            <a:off y="3708035" x="3842025"/>
            <a:ext cy="7637028" cx="9144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" name="Shape 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5" name="Shape 75"/>
          <p:cNvSpPr/>
          <p:nvPr/>
        </p:nvSpPr>
        <p:spPr>
          <a:xfrm>
            <a:off y="-3975850" x="565425"/>
            <a:ext cy="10819589" cx="786972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" name="Shape 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0" name="Shape 80"/>
          <p:cNvSpPr/>
          <p:nvPr/>
        </p:nvSpPr>
        <p:spPr>
          <a:xfrm>
            <a:off y="1189775" x="16773"/>
            <a:ext cy="5209385" cx="911045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5" name="Shape 85"/>
          <p:cNvSpPr/>
          <p:nvPr/>
        </p:nvSpPr>
        <p:spPr>
          <a:xfrm>
            <a:off y="0" x="-6585"/>
            <a:ext cy="6894658" cx="944129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0" name="Shape 90"/>
          <p:cNvSpPr/>
          <p:nvPr/>
        </p:nvSpPr>
        <p:spPr>
          <a:xfrm>
            <a:off y="-43498" x="-71472"/>
            <a:ext cy="6944996" cx="92869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5" name="Shape 95"/>
          <p:cNvSpPr/>
          <p:nvPr/>
        </p:nvSpPr>
        <p:spPr>
          <a:xfrm>
            <a:off y="5004875" x="1581625"/>
            <a:ext cy="476250" cx="18573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96" name="Shape 96"/>
          <p:cNvSpPr/>
          <p:nvPr/>
        </p:nvSpPr>
        <p:spPr>
          <a:xfrm>
            <a:off y="548000" x="3565775"/>
            <a:ext cy="3419475" cx="47625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cxnSp>
        <p:nvCxnSpPr>
          <p:cNvPr id="97" name="Shape 97"/>
          <p:cNvCxnSpPr/>
          <p:nvPr/>
        </p:nvCxnSpPr>
        <p:spPr>
          <a:xfrm flipH="1">
            <a:off y="3642225" x="2662650"/>
            <a:ext cy="1175700" cx="5876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98" name="Shape 98"/>
          <p:cNvCxnSpPr/>
          <p:nvPr/>
        </p:nvCxnSpPr>
        <p:spPr>
          <a:xfrm>
            <a:off y="5231450" x="3273400"/>
            <a:ext cy="312599" cx="207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99" name="Shape 99"/>
          <p:cNvSpPr/>
          <p:nvPr/>
        </p:nvSpPr>
        <p:spPr>
          <a:xfrm>
            <a:off y="201300" x="510137"/>
            <a:ext cy="819150" cx="140017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cxnSp>
        <p:nvCxnSpPr>
          <p:cNvPr id="100" name="Shape 100"/>
          <p:cNvCxnSpPr/>
          <p:nvPr/>
        </p:nvCxnSpPr>
        <p:spPr>
          <a:xfrm>
            <a:off y="910550" x="1855700"/>
            <a:ext cy="380400" cx="12447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101" name="Shape 101"/>
          <p:cNvSpPr/>
          <p:nvPr/>
        </p:nvSpPr>
        <p:spPr>
          <a:xfrm>
            <a:off y="5231450" x="5745537"/>
            <a:ext cy="819150" cx="140017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102" name="Shape 102"/>
          <p:cNvSpPr txBox="1"/>
          <p:nvPr/>
        </p:nvSpPr>
        <p:spPr>
          <a:xfrm>
            <a:off y="5370125" x="6823425"/>
            <a:ext cy="541800" cx="852899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sz="2400" lang="en">
                <a:solidFill>
                  <a:srgbClr val="B45F06"/>
                </a:solidFill>
              </a:rPr>
              <a:t>++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6" name="Shape 10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7" name="Shape 107"/>
          <p:cNvSpPr/>
          <p:nvPr/>
        </p:nvSpPr>
        <p:spPr>
          <a:xfrm>
            <a:off y="5004875" x="1581625"/>
            <a:ext cy="476250" cx="18573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08" name="Shape 108"/>
          <p:cNvSpPr/>
          <p:nvPr/>
        </p:nvSpPr>
        <p:spPr>
          <a:xfrm>
            <a:off y="548000" x="3565775"/>
            <a:ext cy="3419475" cx="47625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cxnSp>
        <p:nvCxnSpPr>
          <p:cNvPr id="109" name="Shape 109"/>
          <p:cNvCxnSpPr/>
          <p:nvPr/>
        </p:nvCxnSpPr>
        <p:spPr>
          <a:xfrm flipH="1">
            <a:off y="3642225" x="2662650"/>
            <a:ext cy="1175700" cx="5876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10" name="Shape 110"/>
          <p:cNvCxnSpPr/>
          <p:nvPr/>
        </p:nvCxnSpPr>
        <p:spPr>
          <a:xfrm>
            <a:off y="5231450" x="3273400"/>
            <a:ext cy="312599" cx="207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111" name="Shape 111"/>
          <p:cNvSpPr/>
          <p:nvPr/>
        </p:nvSpPr>
        <p:spPr>
          <a:xfrm>
            <a:off y="201300" x="510137"/>
            <a:ext cy="819150" cx="140017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cxnSp>
        <p:nvCxnSpPr>
          <p:cNvPr id="112" name="Shape 112"/>
          <p:cNvCxnSpPr/>
          <p:nvPr/>
        </p:nvCxnSpPr>
        <p:spPr>
          <a:xfrm>
            <a:off y="910550" x="1855700"/>
            <a:ext cy="380400" cx="12447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113" name="Shape 113"/>
          <p:cNvSpPr/>
          <p:nvPr/>
        </p:nvSpPr>
        <p:spPr>
          <a:xfrm>
            <a:off y="5231450" x="5745537"/>
            <a:ext cy="819150" cx="140017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114" name="Shape 114"/>
          <p:cNvSpPr txBox="1"/>
          <p:nvPr/>
        </p:nvSpPr>
        <p:spPr>
          <a:xfrm>
            <a:off y="5370125" x="6823425"/>
            <a:ext cy="541800" cx="852899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2400" lang="en">
                <a:solidFill>
                  <a:srgbClr val="B45F06"/>
                </a:solidFill>
              </a:rPr>
              <a:t>++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y="1152600" x="2040100"/>
            <a:ext cy="437999" cx="1164000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lang="en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*click*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0" name="Shape 120"/>
          <p:cNvSpPr/>
          <p:nvPr/>
        </p:nvSpPr>
        <p:spPr>
          <a:xfrm>
            <a:off y="5004875" x="1581625"/>
            <a:ext cy="476250" cx="18573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21" name="Shape 121"/>
          <p:cNvSpPr/>
          <p:nvPr/>
        </p:nvSpPr>
        <p:spPr>
          <a:xfrm>
            <a:off y="548000" x="3565775"/>
            <a:ext cy="3419475" cx="47625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cxnSp>
        <p:nvCxnSpPr>
          <p:cNvPr id="122" name="Shape 122"/>
          <p:cNvCxnSpPr/>
          <p:nvPr/>
        </p:nvCxnSpPr>
        <p:spPr>
          <a:xfrm flipH="1">
            <a:off y="3642225" x="2662650"/>
            <a:ext cy="1175700" cx="5876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23" name="Shape 123"/>
          <p:cNvCxnSpPr/>
          <p:nvPr/>
        </p:nvCxnSpPr>
        <p:spPr>
          <a:xfrm>
            <a:off y="5231450" x="3273400"/>
            <a:ext cy="312599" cx="207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124" name="Shape 124"/>
          <p:cNvSpPr/>
          <p:nvPr/>
        </p:nvSpPr>
        <p:spPr>
          <a:xfrm>
            <a:off y="201300" x="510137"/>
            <a:ext cy="819150" cx="140017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cxnSp>
        <p:nvCxnSpPr>
          <p:cNvPr id="125" name="Shape 125"/>
          <p:cNvCxnSpPr/>
          <p:nvPr/>
        </p:nvCxnSpPr>
        <p:spPr>
          <a:xfrm>
            <a:off y="910550" x="1855700"/>
            <a:ext cy="380400" cx="12447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126" name="Shape 126"/>
          <p:cNvSpPr/>
          <p:nvPr/>
        </p:nvSpPr>
        <p:spPr>
          <a:xfrm>
            <a:off y="5231450" x="5745537"/>
            <a:ext cy="819150" cx="140017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127" name="Shape 127"/>
          <p:cNvSpPr txBox="1"/>
          <p:nvPr/>
        </p:nvSpPr>
        <p:spPr>
          <a:xfrm>
            <a:off y="5370125" x="6823425"/>
            <a:ext cy="541800" cx="852899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2400" lang="en">
                <a:solidFill>
                  <a:srgbClr val="B45F06"/>
                </a:solidFill>
              </a:rPr>
              <a:t>++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y="1152600" x="2040100"/>
            <a:ext cy="437999" cx="1164000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*click*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y="3806150" x="2040100"/>
            <a:ext cy="437999" cx="1503899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*content extractor*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4" name="Shape 134"/>
          <p:cNvSpPr/>
          <p:nvPr/>
        </p:nvSpPr>
        <p:spPr>
          <a:xfrm>
            <a:off y="5004875" x="1581625"/>
            <a:ext cy="476250" cx="18573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35" name="Shape 135"/>
          <p:cNvSpPr/>
          <p:nvPr/>
        </p:nvSpPr>
        <p:spPr>
          <a:xfrm>
            <a:off y="548000" x="3565775"/>
            <a:ext cy="3419475" cx="47625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cxnSp>
        <p:nvCxnSpPr>
          <p:cNvPr id="136" name="Shape 136"/>
          <p:cNvCxnSpPr/>
          <p:nvPr/>
        </p:nvCxnSpPr>
        <p:spPr>
          <a:xfrm flipH="1">
            <a:off y="3642225" x="2662650"/>
            <a:ext cy="1175700" cx="5876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37" name="Shape 137"/>
          <p:cNvCxnSpPr/>
          <p:nvPr/>
        </p:nvCxnSpPr>
        <p:spPr>
          <a:xfrm>
            <a:off y="5231450" x="3273400"/>
            <a:ext cy="312599" cx="207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138" name="Shape 138"/>
          <p:cNvSpPr/>
          <p:nvPr/>
        </p:nvSpPr>
        <p:spPr>
          <a:xfrm>
            <a:off y="201300" x="510137"/>
            <a:ext cy="819150" cx="140017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cxnSp>
        <p:nvCxnSpPr>
          <p:cNvPr id="139" name="Shape 139"/>
          <p:cNvCxnSpPr/>
          <p:nvPr/>
        </p:nvCxnSpPr>
        <p:spPr>
          <a:xfrm>
            <a:off y="910550" x="1855700"/>
            <a:ext cy="380400" cx="12447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140" name="Shape 140"/>
          <p:cNvSpPr/>
          <p:nvPr/>
        </p:nvSpPr>
        <p:spPr>
          <a:xfrm>
            <a:off y="5231450" x="5745537"/>
            <a:ext cy="819150" cx="140017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141" name="Shape 141"/>
          <p:cNvSpPr txBox="1"/>
          <p:nvPr/>
        </p:nvSpPr>
        <p:spPr>
          <a:xfrm>
            <a:off y="5370125" x="6823425"/>
            <a:ext cy="541800" cx="852899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2400" lang="en">
                <a:solidFill>
                  <a:srgbClr val="B45F06"/>
                </a:solidFill>
              </a:rPr>
              <a:t>++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y="1152600" x="2040100"/>
            <a:ext cy="437999" cx="1164000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*click*</a:t>
            </a:r>
          </a:p>
        </p:txBody>
      </p:sp>
      <p:sp>
        <p:nvSpPr>
          <p:cNvPr id="143" name="Shape 143"/>
          <p:cNvSpPr txBox="1"/>
          <p:nvPr/>
        </p:nvSpPr>
        <p:spPr>
          <a:xfrm>
            <a:off y="3806150" x="2040100"/>
            <a:ext cy="437999" cx="1503899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*content extractor*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y="5557325" x="3391600"/>
            <a:ext cy="437999" cx="1884299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*products for YOU*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8" name="Shape 1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9" name="Shape 149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UNDERSTANDING CONCEPTS</a:t>
            </a:r>
          </a:p>
        </p:txBody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use salience to define topics</a:t>
            </a:r>
          </a:p>
          <a:p>
            <a:r>
              <a:t/>
            </a:r>
          </a:p>
          <a:p>
            <a:pPr rtl="0" lv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these are topics we are interested in </a:t>
            </a:r>
            <a:r>
              <a:rPr lang="en" i="1">
                <a:latin typeface="Times New Roman"/>
                <a:ea typeface="Times New Roman"/>
                <a:cs typeface="Times New Roman"/>
                <a:sym typeface="Times New Roman"/>
              </a:rPr>
              <a:t>caveats!!!</a:t>
            </a:r>
          </a:p>
          <a:p>
            <a:pPr rtl="0" lv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must cover all possibilities of the internet </a:t>
            </a:r>
          </a:p>
          <a:p>
            <a:pPr rtl="0" lvl="0" indent="45720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we want 100% coverage</a:t>
            </a:r>
          </a:p>
          <a:p>
            <a:pPr rtl="0" lvl="0" indent="45720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AND</a:t>
            </a:r>
            <a:br>
              <a:rPr lang="en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	low overlap between topics</a:t>
            </a:r>
          </a:p>
          <a:p>
            <a:r>
              <a:t/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4" name="Shape 1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5" name="Shape 15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WHAT WE LOVE</a:t>
            </a:r>
          </a:p>
        </p:txBody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we own the taxonomy</a:t>
            </a:r>
          </a:p>
          <a:p>
            <a:pPr rtl="0" lv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sz="2400" lang="en">
                <a:latin typeface="Times New Roman"/>
                <a:ea typeface="Times New Roman"/>
                <a:cs typeface="Times New Roman"/>
                <a:sym typeface="Times New Roman"/>
              </a:rPr>
              <a:t>we are scientists</a:t>
            </a:r>
          </a:p>
          <a:p>
            <a:r>
              <a:t/>
            </a:r>
          </a:p>
          <a:p>
            <a:pPr rtl="0" lv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we do not have to worry about 3rd party uptime</a:t>
            </a:r>
          </a:p>
          <a:p>
            <a:pPr rtl="0" lvl="0">
              <a:buNone/>
            </a:pPr>
            <a:r>
              <a:rPr sz="2400" lang="en">
                <a:latin typeface="Times New Roman"/>
                <a:ea typeface="Times New Roman"/>
                <a:cs typeface="Times New Roman"/>
                <a:sym typeface="Times New Roman"/>
              </a:rPr>
              <a:t>	take responsibility for service</a:t>
            </a:r>
          </a:p>
          <a:p>
            <a:r>
              <a:t/>
            </a:r>
          </a:p>
          <a:p>
            <a:pPr rtl="0" lv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we scale the program</a:t>
            </a:r>
          </a:p>
          <a:p>
            <a:pPr rtl="0" lv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sz="2400" lang="en">
                <a:latin typeface="Times New Roman"/>
                <a:ea typeface="Times New Roman"/>
                <a:cs typeface="Times New Roman"/>
                <a:sym typeface="Times New Roman"/>
              </a:rPr>
              <a:t>i want to know what is happening with my data</a:t>
            </a:r>
          </a:p>
        </p:txBody>
      </p:sp>
      <p:sp>
        <p:nvSpPr>
          <p:cNvPr id="157" name="Shape 157"/>
          <p:cNvSpPr/>
          <p:nvPr/>
        </p:nvSpPr>
        <p:spPr>
          <a:xfrm>
            <a:off y="2487" x="5350625"/>
            <a:ext cy="2676525" cx="304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" name="Shape 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INTRODUCTION</a:t>
            </a:r>
          </a:p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what is bitly</a:t>
            </a:r>
          </a:p>
          <a:p>
            <a:r>
              <a:t/>
            </a:r>
          </a:p>
          <a:p>
            <a:pPr rtl="0" lv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lexalytics topic integration at bitly</a:t>
            </a:r>
          </a:p>
          <a:p>
            <a:pPr rtl="0" lv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	why we love it</a:t>
            </a:r>
          </a:p>
          <a:p>
            <a:r>
              <a:t/>
            </a:r>
          </a:p>
          <a:p>
            <a:pPr rtl="0" lv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where we use topics</a:t>
            </a:r>
          </a:p>
          <a:p>
            <a:pPr rtl="0" lv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	search</a:t>
            </a:r>
          </a:p>
          <a:p>
            <a:pPr rtl="0" lvl="0" indent="45720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realtime</a:t>
            </a:r>
          </a:p>
          <a:p>
            <a:pPr rtl="0" lv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	audience analysis</a:t>
            </a:r>
          </a:p>
          <a:p>
            <a:r>
              <a:t/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1" name="Shape 16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2" name="Shape 162"/>
          <p:cNvSpPr/>
          <p:nvPr/>
        </p:nvSpPr>
        <p:spPr>
          <a:xfrm>
            <a:off y="0" x="0"/>
            <a:ext cy="7159616" cx="914575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66" name="Shape 1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7" name="Shape 167"/>
          <p:cNvSpPr/>
          <p:nvPr/>
        </p:nvSpPr>
        <p:spPr>
          <a:xfrm>
            <a:off y="105969" x="1703946"/>
            <a:ext cy="6646060" cx="592445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1" name="Shape 1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2" name="Shape 172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search (LUCENE)</a:t>
            </a:r>
          </a:p>
        </p:txBody>
      </p:sp>
      <p:sp>
        <p:nvSpPr>
          <p:cNvPr id="173" name="Shape 173"/>
          <p:cNvSpPr/>
          <p:nvPr/>
        </p:nvSpPr>
        <p:spPr>
          <a:xfrm>
            <a:off y="209550" x="4139475"/>
            <a:ext cy="6648450" cx="4953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7" name="Shape 17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REALTIME, a content discovery engine</a:t>
            </a:r>
          </a:p>
        </p:txBody>
      </p:sp>
      <p:sp>
        <p:nvSpPr>
          <p:cNvPr id="179" name="Shape 179"/>
          <p:cNvSpPr/>
          <p:nvPr/>
        </p:nvSpPr>
        <p:spPr>
          <a:xfrm>
            <a:off y="1569674" x="457200"/>
            <a:ext cy="5856554" cx="789341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" name="Shape 1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4" name="Shape 184"/>
          <p:cNvSpPr/>
          <p:nvPr/>
        </p:nvSpPr>
        <p:spPr>
          <a:xfrm>
            <a:off y="11204" x="618362"/>
            <a:ext cy="6835590" cx="79072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8" name="Shape 18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9" name="Shape 189"/>
          <p:cNvSpPr/>
          <p:nvPr/>
        </p:nvSpPr>
        <p:spPr>
          <a:xfrm>
            <a:off y="40308" x="1673201"/>
            <a:ext cy="6777383" cx="579759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3" name="Shape 1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4" name="Shape 194"/>
          <p:cNvSpPr/>
          <p:nvPr/>
        </p:nvSpPr>
        <p:spPr>
          <a:xfrm>
            <a:off y="40308" x="1673201"/>
            <a:ext cy="6777383" cx="579759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95" name="Shape 195"/>
          <p:cNvSpPr txBox="1"/>
          <p:nvPr/>
        </p:nvSpPr>
        <p:spPr>
          <a:xfrm>
            <a:off y="737675" x="887500"/>
            <a:ext cy="686099" cx="847200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sz="2400" lang="en">
                <a:latin typeface="Times New Roman"/>
                <a:ea typeface="Times New Roman"/>
                <a:cs typeface="Times New Roman"/>
                <a:sym typeface="Times New Roman"/>
              </a:rPr>
              <a:t>bitly</a:t>
            </a:r>
          </a:p>
        </p:txBody>
      </p:sp>
      <p:cxnSp>
        <p:nvCxnSpPr>
          <p:cNvPr id="196" name="Shape 196"/>
          <p:cNvCxnSpPr>
            <a:stCxn id="195" idx="3"/>
          </p:cNvCxnSpPr>
          <p:nvPr/>
        </p:nvCxnSpPr>
        <p:spPr>
          <a:xfrm>
            <a:off y="1080724" x="1734700"/>
            <a:ext cy="175499" cx="16425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1" name="Shape 201"/>
          <p:cNvSpPr/>
          <p:nvPr/>
        </p:nvSpPr>
        <p:spPr>
          <a:xfrm>
            <a:off y="40308" x="1673201"/>
            <a:ext cy="6777383" cx="579759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202" name="Shape 202"/>
          <p:cNvSpPr txBox="1"/>
          <p:nvPr/>
        </p:nvSpPr>
        <p:spPr>
          <a:xfrm>
            <a:off y="737675" x="887500"/>
            <a:ext cy="686099" cx="847200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2400" lang="en">
                <a:latin typeface="Times New Roman"/>
                <a:ea typeface="Times New Roman"/>
                <a:cs typeface="Times New Roman"/>
                <a:sym typeface="Times New Roman"/>
              </a:rPr>
              <a:t>bitly</a:t>
            </a:r>
          </a:p>
        </p:txBody>
      </p:sp>
      <p:cxnSp>
        <p:nvCxnSpPr>
          <p:cNvPr id="203" name="Shape 203"/>
          <p:cNvCxnSpPr>
            <a:stCxn id="202" idx="3"/>
          </p:cNvCxnSpPr>
          <p:nvPr/>
        </p:nvCxnSpPr>
        <p:spPr>
          <a:xfrm>
            <a:off y="1080724" x="1734700"/>
            <a:ext cy="175499" cx="16425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204" name="Shape 204"/>
          <p:cNvSpPr txBox="1"/>
          <p:nvPr/>
        </p:nvSpPr>
        <p:spPr>
          <a:xfrm>
            <a:off y="845525" x="7470799"/>
            <a:ext cy="645899" cx="1285200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2400" lang="en">
                <a:latin typeface="Times New Roman"/>
                <a:ea typeface="Times New Roman"/>
                <a:cs typeface="Times New Roman"/>
                <a:sym typeface="Times New Roman"/>
              </a:rPr>
              <a:t>internet</a:t>
            </a:r>
          </a:p>
        </p:txBody>
      </p:sp>
      <p:cxnSp>
        <p:nvCxnSpPr>
          <p:cNvPr id="205" name="Shape 205"/>
          <p:cNvCxnSpPr/>
          <p:nvPr/>
        </p:nvCxnSpPr>
        <p:spPr>
          <a:xfrm flipH="1">
            <a:off y="1423775" x="5981875"/>
            <a:ext cy="2045700" cx="20171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9" name="Shape 2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0" name="Shape 210"/>
          <p:cNvSpPr/>
          <p:nvPr/>
        </p:nvSpPr>
        <p:spPr>
          <a:xfrm>
            <a:off y="476259" x="327050"/>
            <a:ext cy="4533881" cx="864364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" name="Shape 2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5" name="Shape 215"/>
          <p:cNvSpPr/>
          <p:nvPr/>
        </p:nvSpPr>
        <p:spPr>
          <a:xfrm>
            <a:off y="-107404" x="-636156"/>
            <a:ext cy="7072809" cx="1059975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" name="Shape 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7" name="Shape 37"/>
          <p:cNvSpPr/>
          <p:nvPr/>
        </p:nvSpPr>
        <p:spPr>
          <a:xfrm>
            <a:off y="472637" x="-176950"/>
            <a:ext cy="6410325" cx="97821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9" name="Shape 2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0" name="Shape 220"/>
          <p:cNvSpPr/>
          <p:nvPr/>
        </p:nvSpPr>
        <p:spPr>
          <a:xfrm>
            <a:off y="235350" x="-132196"/>
            <a:ext cy="5393489" cx="927619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4" name="Shape 22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5" name="Shape 225"/>
          <p:cNvSpPr/>
          <p:nvPr/>
        </p:nvSpPr>
        <p:spPr>
          <a:xfrm>
            <a:off y="203505" x="372950"/>
            <a:ext cy="6755789" cx="855049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" name="Shape 2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0" name="Shape 230"/>
          <p:cNvSpPr/>
          <p:nvPr/>
        </p:nvSpPr>
        <p:spPr>
          <a:xfrm>
            <a:off y="0" x="-476350"/>
            <a:ext cy="6903319" cx="995539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4" name="Shape 23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5" name="Shape 235"/>
          <p:cNvSpPr txBox="1"/>
          <p:nvPr>
            <p:ph type="title"/>
          </p:nvPr>
        </p:nvSpPr>
        <p:spPr>
          <a:xfrm>
            <a:off y="2079387" x="2707350"/>
            <a:ext cy="1143000" cx="37293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thanks a bunch!!! 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y="3388250" x="3378600"/>
            <a:ext cy="1269000" cx="2386799"/>
          </a:xfrm>
          <a:prstGeom prst="rect">
            <a:avLst/>
          </a:prstGeom>
          <a:noFill/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sz="1800" lang="en">
                <a:latin typeface="Times New Roman"/>
                <a:ea typeface="Times New Roman"/>
                <a:cs typeface="Times New Roman"/>
                <a:sym typeface="Times New Roman"/>
              </a:rPr>
              <a:t>anna@bit.ly</a:t>
            </a:r>
          </a:p>
          <a:p>
            <a:pPr algn="ctr">
              <a:buNone/>
            </a:pPr>
            <a:r>
              <a:rPr sz="1800" lang="en">
                <a:latin typeface="Times New Roman"/>
                <a:ea typeface="Times New Roman"/>
                <a:cs typeface="Times New Roman"/>
                <a:sym typeface="Times New Roman"/>
              </a:rPr>
              <a:t>@OMGannaks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" name="Shape 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2" name="Shape 42"/>
          <p:cNvSpPr/>
          <p:nvPr/>
        </p:nvSpPr>
        <p:spPr>
          <a:xfrm>
            <a:off y="-9957" x="0"/>
            <a:ext cy="6877915" cx="1977641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" name="Shape 4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" name="Shape 47"/>
          <p:cNvSpPr/>
          <p:nvPr/>
        </p:nvSpPr>
        <p:spPr>
          <a:xfrm>
            <a:off y="-204300" x="-92050"/>
            <a:ext cy="8752534" cx="940821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" name="Shape 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2" name="Shape 52"/>
          <p:cNvSpPr/>
          <p:nvPr/>
        </p:nvSpPr>
        <p:spPr>
          <a:xfrm>
            <a:off y="0" x="1210250"/>
            <a:ext cy="6851995" cx="678541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" name="Shape 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" name="Shape 57"/>
          <p:cNvSpPr/>
          <p:nvPr/>
        </p:nvSpPr>
        <p:spPr>
          <a:xfrm>
            <a:off y="865512" x="-318666"/>
            <a:ext cy="5716968" cx="1004006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" name="Shape 6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2" name="Shape 62"/>
          <p:cNvSpPr/>
          <p:nvPr/>
        </p:nvSpPr>
        <p:spPr>
          <a:xfrm>
            <a:off y="386158" x="513479"/>
            <a:ext cy="2605810" cx="794479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63" name="Shape 63"/>
          <p:cNvSpPr/>
          <p:nvPr/>
        </p:nvSpPr>
        <p:spPr>
          <a:xfrm>
            <a:off y="3003495" x="2213433"/>
            <a:ext cy="3947257" cx="578023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" name="Shape 6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8" name="Shape 68"/>
          <p:cNvSpPr/>
          <p:nvPr/>
        </p:nvSpPr>
        <p:spPr>
          <a:xfrm>
            <a:off y="1924179" x="0"/>
            <a:ext cy="4116140" cx="9144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69" name="Shape 69"/>
          <p:cNvSpPr txBox="1"/>
          <p:nvPr/>
        </p:nvSpPr>
        <p:spPr>
          <a:xfrm>
            <a:off y="152400" x="152400"/>
            <a:ext cy="1922399" cx="8405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buNone/>
            </a:pPr>
            <a:r>
              <a:rPr sz="2400" lang="en">
                <a:latin typeface="Times New Roman"/>
                <a:ea typeface="Times New Roman"/>
                <a:cs typeface="Times New Roman"/>
                <a:sym typeface="Times New Roman"/>
              </a:rPr>
              <a:t>Media Map with Forbes</a:t>
            </a:r>
          </a:p>
          <a:p>
            <a:pPr rtl="0" lvl="0">
              <a:buNone/>
            </a:pPr>
            <a:r>
              <a:rPr sz="1800" lang="en">
                <a:latin typeface="Times New Roman"/>
                <a:ea typeface="Times New Roman"/>
                <a:cs typeface="Times New Roman"/>
                <a:sym typeface="Times New Roman"/>
              </a:rPr>
              <a:t>exploring how news websites are consumed across America more than the average</a:t>
            </a:r>
          </a:p>
          <a:p>
            <a:r>
              <a:t/>
            </a:r>
          </a:p>
        </p:txBody>
      </p:sp>
      <p:sp>
        <p:nvSpPr>
          <p:cNvPr id="70" name="Shape 70"/>
          <p:cNvSpPr txBox="1"/>
          <p:nvPr/>
        </p:nvSpPr>
        <p:spPr>
          <a:xfrm>
            <a:off y="6168900" x="4299900"/>
            <a:ext cy="689099" cx="48440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http://www.forbes.com/special-report/2012/media-map.html</a:t>
            </a:r>
          </a:p>
          <a:p>
            <a:r>
              <a:t/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Arial" script="Arab"/>
        <a:font typeface="Arial" script="Hebr"/>
        <a:font typeface="Cordia New" script="Thai"/>
        <a:font typeface="Nyala" script="Ethi"/>
        <a:font typeface="Vrinda" script="Beng"/>
        <a:font typeface="Shruti" script="Gujr"/>
        <a:font typeface="DaunPenh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Arial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Arial" script="Arab"/>
        <a:font typeface="Arial" script="Hebr"/>
        <a:font typeface="Cordia New" script="Thai"/>
        <a:font typeface="Nyala" script="Ethi"/>
        <a:font typeface="Vrinda" script="Beng"/>
        <a:font typeface="Shruti" script="Gujr"/>
        <a:font typeface="DaunPenh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Arial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Arial" script="Arab"/>
        <a:font typeface="Arial" script="Hebr"/>
        <a:font typeface="Cordia New" script="Thai"/>
        <a:font typeface="Nyala" script="Ethi"/>
        <a:font typeface="Vrinda" script="Beng"/>
        <a:font typeface="Shruti" script="Gujr"/>
        <a:font typeface="DaunPenh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Arial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